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22" r:id="rId2"/>
    <p:sldId id="267" r:id="rId3"/>
    <p:sldId id="282" r:id="rId4"/>
    <p:sldId id="283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9" r:id="rId19"/>
    <p:sldId id="301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85311" autoAdjust="0"/>
  </p:normalViewPr>
  <p:slideViewPr>
    <p:cSldViewPr>
      <p:cViewPr varScale="1">
        <p:scale>
          <a:sx n="52" d="100"/>
          <a:sy n="52" d="100"/>
        </p:scale>
        <p:origin x="44" y="1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0A09C-EE2D-4BCA-B096-3A6DCCF7DD76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384A1-D6E5-444F-B3A5-B40A22405D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222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101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56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920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923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2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220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248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777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671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10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683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186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308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564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63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35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731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513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27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893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978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560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24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59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1799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Phase1</a:t>
            </a:r>
            <a:r>
              <a:rPr lang="ko-KR" altLang="en-US" dirty="0"/>
              <a:t>에서 </a:t>
            </a:r>
            <a:r>
              <a:rPr lang="en-US" altLang="ko-KR" dirty="0"/>
              <a:t>5</a:t>
            </a:r>
            <a:r>
              <a:rPr lang="ko-KR" altLang="en-US" dirty="0"/>
              <a:t>번째 관측치를 제외하고 계산한 </a:t>
            </a:r>
            <a:r>
              <a:rPr lang="en-US" altLang="ko-KR" dirty="0"/>
              <a:t>UCL</a:t>
            </a:r>
            <a:r>
              <a:rPr lang="ko-KR" altLang="en-US" dirty="0"/>
              <a:t>은 </a:t>
            </a:r>
            <a:r>
              <a:rPr lang="en-US" altLang="ko-KR" dirty="0"/>
              <a:t>28.28, LCL</a:t>
            </a:r>
            <a:r>
              <a:rPr lang="ko-KR" altLang="en-US" dirty="0"/>
              <a:t>은 </a:t>
            </a:r>
            <a:r>
              <a:rPr lang="en-US" altLang="ko-KR" dirty="0"/>
              <a:t>-0.39</a:t>
            </a:r>
            <a:r>
              <a:rPr lang="ko-KR" altLang="en-US" dirty="0"/>
              <a:t>이고 평균은 </a:t>
            </a:r>
            <a:r>
              <a:rPr lang="en-US" altLang="ko-KR" dirty="0"/>
              <a:t>13.947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값을 토대로 모든 관측치들에 대한 </a:t>
            </a:r>
            <a:r>
              <a:rPr lang="en-US" altLang="ko-KR" dirty="0"/>
              <a:t>I-CHART</a:t>
            </a:r>
            <a:r>
              <a:rPr lang="ko-KR" altLang="en-US" dirty="0"/>
              <a:t>를 만들었는데 </a:t>
            </a:r>
            <a:r>
              <a:rPr lang="en-US" altLang="ko-KR" dirty="0"/>
              <a:t>5</a:t>
            </a:r>
            <a:r>
              <a:rPr lang="ko-KR" altLang="en-US" dirty="0"/>
              <a:t>번째 관측치를 제외하고 모든 관측치들이 </a:t>
            </a:r>
            <a:r>
              <a:rPr lang="en-US" altLang="ko-KR" dirty="0"/>
              <a:t>UCL</a:t>
            </a:r>
            <a:r>
              <a:rPr lang="ko-KR" altLang="en-US" dirty="0"/>
              <a:t>과 </a:t>
            </a:r>
            <a:r>
              <a:rPr lang="en-US" altLang="ko-KR" dirty="0"/>
              <a:t>LCL</a:t>
            </a:r>
            <a:r>
              <a:rPr lang="ko-KR" altLang="en-US" dirty="0"/>
              <a:t>을 벗어나지 않고 </a:t>
            </a:r>
            <a:r>
              <a:rPr lang="en-US" altLang="ko-KR" dirty="0"/>
              <a:t>control limit </a:t>
            </a:r>
            <a:r>
              <a:rPr lang="ko-KR" altLang="en-US" dirty="0"/>
              <a:t>안에 잘 위치하고 있습니다</a:t>
            </a:r>
            <a:r>
              <a:rPr lang="en-US" altLang="ko-KR" dirty="0"/>
              <a:t>. </a:t>
            </a:r>
            <a:r>
              <a:rPr lang="ko-KR" altLang="en-US" dirty="0"/>
              <a:t>따라서 이번에 생성된 </a:t>
            </a:r>
            <a:r>
              <a:rPr lang="en-US" altLang="ko-KR" dirty="0" err="1"/>
              <a:t>i</a:t>
            </a:r>
            <a:r>
              <a:rPr lang="en-US" altLang="ko-KR" dirty="0"/>
              <a:t>-chart </a:t>
            </a:r>
            <a:r>
              <a:rPr lang="ko-KR" altLang="en-US" dirty="0"/>
              <a:t>상에서는 모든 관측치들이 </a:t>
            </a:r>
            <a:r>
              <a:rPr lang="en-US" altLang="ko-KR" dirty="0"/>
              <a:t>in-control </a:t>
            </a:r>
            <a:r>
              <a:rPr lang="ko-KR" altLang="en-US" dirty="0"/>
              <a:t>상태에 있다고 볼 수 있겠습니다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9243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678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100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8201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i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4977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887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491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152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703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016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213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686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384A1-D6E5-444F-B3A5-B40A22405DA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331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40D64-5FA0-4262-9307-AF08AB9344CE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BFE2-CD10-49FE-B7F3-27AD3C694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40D64-5FA0-4262-9307-AF08AB9344CE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BFE2-CD10-49FE-B7F3-27AD3C694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40D64-5FA0-4262-9307-AF08AB9344CE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BFE2-CD10-49FE-B7F3-27AD3C694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40D64-5FA0-4262-9307-AF08AB9344CE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BFE2-CD10-49FE-B7F3-27AD3C694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40D64-5FA0-4262-9307-AF08AB9344CE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BFE2-CD10-49FE-B7F3-27AD3C694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40D64-5FA0-4262-9307-AF08AB9344CE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BFE2-CD10-49FE-B7F3-27AD3C694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40D64-5FA0-4262-9307-AF08AB9344CE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BFE2-CD10-49FE-B7F3-27AD3C694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40D64-5FA0-4262-9307-AF08AB9344CE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BFE2-CD10-49FE-B7F3-27AD3C694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40D64-5FA0-4262-9307-AF08AB9344CE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BFE2-CD10-49FE-B7F3-27AD3C694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40D64-5FA0-4262-9307-AF08AB9344CE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BFE2-CD10-49FE-B7F3-27AD3C694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40D64-5FA0-4262-9307-AF08AB9344CE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BFE2-CD10-49FE-B7F3-27AD3C694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142852"/>
            <a:ext cx="9144000" cy="641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40D64-5FA0-4262-9307-AF08AB9344CE}" type="datetimeFigureOut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CBFE2-CD10-49FE-B7F3-27AD3C6945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F357FB-DA54-5EE1-22D6-96DD6FA80042}"/>
              </a:ext>
            </a:extLst>
          </p:cNvPr>
          <p:cNvSpPr txBox="1"/>
          <p:nvPr/>
        </p:nvSpPr>
        <p:spPr>
          <a:xfrm>
            <a:off x="395536" y="2348880"/>
            <a:ext cx="63367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과목</a:t>
            </a:r>
            <a:r>
              <a:rPr lang="en-US" altLang="ko-KR" sz="2400" b="1" dirty="0"/>
              <a:t>: </a:t>
            </a:r>
            <a:r>
              <a:rPr lang="en-US" altLang="ko-KR" sz="2400" b="1" dirty="0" err="1"/>
              <a:t>DSfQM</a:t>
            </a:r>
            <a:r>
              <a:rPr lang="en-US" altLang="ko-KR" sz="2400" b="1" dirty="0"/>
              <a:t> </a:t>
            </a:r>
            <a:endParaRPr lang="en-US" altLang="ko-KR" sz="2400" b="1" dirty="0" smtClean="0"/>
          </a:p>
          <a:p>
            <a:r>
              <a:rPr lang="en-US" altLang="ko-KR" sz="2400" b="1" i="0" dirty="0" smtClean="0">
                <a:solidFill>
                  <a:srgbClr val="000000"/>
                </a:solidFill>
                <a:effectLst/>
                <a:latin typeface="noto"/>
              </a:rPr>
              <a:t>Professor 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noto"/>
              </a:rPr>
              <a:t>:  </a:t>
            </a:r>
            <a:r>
              <a:rPr lang="ko-KR" altLang="en-US" sz="2400" b="1" i="0" dirty="0">
                <a:solidFill>
                  <a:srgbClr val="000000"/>
                </a:solidFill>
                <a:effectLst/>
                <a:latin typeface="noto"/>
              </a:rPr>
              <a:t>정  욱</a:t>
            </a:r>
            <a:endParaRPr lang="en-US" altLang="ko-KR" sz="2400" b="1" dirty="0"/>
          </a:p>
          <a:p>
            <a:endParaRPr lang="ko-KR" alt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64979-3BA2-51D5-3801-A3D129747AB8}"/>
              </a:ext>
            </a:extLst>
          </p:cNvPr>
          <p:cNvSpPr txBox="1"/>
          <p:nvPr/>
        </p:nvSpPr>
        <p:spPr>
          <a:xfrm>
            <a:off x="395536" y="1484784"/>
            <a:ext cx="6120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2nd Team </a:t>
            </a:r>
            <a:r>
              <a:rPr lang="en-US" altLang="ko-KR" sz="4000" b="1" dirty="0" smtClean="0"/>
              <a:t>Project</a:t>
            </a:r>
            <a:endParaRPr lang="ko-KR" altLang="en-US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5AF21-2BCF-CAF9-EDE0-96ECC26729E9}"/>
              </a:ext>
            </a:extLst>
          </p:cNvPr>
          <p:cNvSpPr txBox="1"/>
          <p:nvPr/>
        </p:nvSpPr>
        <p:spPr>
          <a:xfrm>
            <a:off x="4824028" y="3573016"/>
            <a:ext cx="3816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/>
              <a:t>C</a:t>
            </a:r>
            <a:r>
              <a:rPr lang="ko-KR" altLang="en-US" sz="2400" b="1" dirty="0" smtClean="0"/>
              <a:t>조</a:t>
            </a:r>
            <a:endParaRPr lang="en-US" altLang="ko-KR" sz="2400" b="1" dirty="0" smtClean="0"/>
          </a:p>
          <a:p>
            <a:pPr algn="r"/>
            <a:r>
              <a:rPr lang="en-US" altLang="ko-KR" sz="2400" b="1" dirty="0" smtClean="0"/>
              <a:t>BDA </a:t>
            </a:r>
            <a:r>
              <a:rPr lang="ko-KR" altLang="en-US" sz="2400" b="1" dirty="0" smtClean="0"/>
              <a:t>김 </a:t>
            </a:r>
            <a:r>
              <a:rPr lang="ko-KR" altLang="en-US" sz="2400" b="1" dirty="0"/>
              <a:t>채 </a:t>
            </a:r>
            <a:r>
              <a:rPr lang="ko-KR" altLang="en-US" sz="2400" b="1" dirty="0" smtClean="0"/>
              <a:t>린</a:t>
            </a:r>
            <a:endParaRPr lang="en-US" altLang="ko-KR" sz="2400" b="1" dirty="0"/>
          </a:p>
          <a:p>
            <a:pPr algn="r"/>
            <a:r>
              <a:rPr lang="en-US" altLang="ko-KR" sz="2400" b="1" dirty="0" smtClean="0"/>
              <a:t>BDA </a:t>
            </a:r>
            <a:r>
              <a:rPr lang="ko-KR" altLang="en-US" sz="2400" b="1" dirty="0" smtClean="0"/>
              <a:t>오 </a:t>
            </a:r>
            <a:r>
              <a:rPr lang="ko-KR" altLang="en-US" sz="2400" b="1" dirty="0"/>
              <a:t>태 훈</a:t>
            </a:r>
            <a:endParaRPr lang="en-US" altLang="ko-KR" sz="2400" b="1" dirty="0"/>
          </a:p>
          <a:p>
            <a:pPr algn="r"/>
            <a:r>
              <a:rPr lang="en-US" altLang="ko-KR" sz="2400" b="1" dirty="0" smtClean="0"/>
              <a:t>BDA </a:t>
            </a:r>
            <a:r>
              <a:rPr lang="ko-KR" altLang="en-US" sz="2400" b="1" dirty="0" smtClean="0"/>
              <a:t>한 상 혁</a:t>
            </a:r>
            <a:endParaRPr lang="en-US" altLang="ko-KR" sz="2400" b="1" dirty="0"/>
          </a:p>
          <a:p>
            <a:pPr algn="r"/>
            <a:r>
              <a:rPr lang="en-US" altLang="ko-KR" sz="2400" b="1" dirty="0" smtClean="0"/>
              <a:t>BDA </a:t>
            </a:r>
            <a:r>
              <a:rPr lang="ko-KR" altLang="en-US" sz="2400" b="1" dirty="0" smtClean="0"/>
              <a:t>차 민 우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4560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85">
        <p:fade/>
      </p:transition>
    </mc:Choice>
    <mc:Fallback xmlns="">
      <p:transition spd="med" advTm="4008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8255E6-0D4C-9204-C1EA-C3FB7840CF7F}"/>
              </a:ext>
            </a:extLst>
          </p:cNvPr>
          <p:cNvSpPr/>
          <p:nvPr/>
        </p:nvSpPr>
        <p:spPr>
          <a:xfrm>
            <a:off x="323528" y="469121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Problem 1 –</a:t>
            </a:r>
            <a:r>
              <a:rPr lang="ko-KR" altLang="en-US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X bar / R chart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3A0301-08C1-A6BC-8D79-C2E8DDFF1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26" y="1964468"/>
            <a:ext cx="4839754" cy="31207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D1E4A1-F2DA-4883-50E3-FC791FCEB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6339" y="2564904"/>
            <a:ext cx="4015253" cy="231930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871E039-8371-0548-DB7C-C8668BC6B2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2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72">
        <p:fade/>
      </p:transition>
    </mc:Choice>
    <mc:Fallback xmlns="">
      <p:transition spd="med" advTm="100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8255E6-0D4C-9204-C1EA-C3FB7840CF7F}"/>
              </a:ext>
            </a:extLst>
          </p:cNvPr>
          <p:cNvSpPr/>
          <p:nvPr/>
        </p:nvSpPr>
        <p:spPr>
          <a:xfrm>
            <a:off x="323528" y="469121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Problem 1 –</a:t>
            </a:r>
            <a:r>
              <a:rPr lang="ko-KR" altLang="en-US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X bar / R chart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D1E4A1-F2DA-4883-50E3-FC791FCEB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6339" y="2564904"/>
            <a:ext cx="4015253" cy="23193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9A879B-1E90-9255-6AD6-6B40CA76C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1988840"/>
            <a:ext cx="4313301" cy="32071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510829-BC21-9521-361A-E73CC19B9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0320" y="2564904"/>
            <a:ext cx="4413680" cy="2538627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D54D1A15-A359-4CA2-1D37-C566C852CF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8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122">
        <p:fade/>
      </p:transition>
    </mc:Choice>
    <mc:Fallback xmlns="">
      <p:transition spd="med" advTm="221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8255E6-0D4C-9204-C1EA-C3FB7840CF7F}"/>
              </a:ext>
            </a:extLst>
          </p:cNvPr>
          <p:cNvSpPr/>
          <p:nvPr/>
        </p:nvSpPr>
        <p:spPr>
          <a:xfrm>
            <a:off x="323528" y="469121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Problem 1 –</a:t>
            </a:r>
            <a:r>
              <a:rPr lang="ko-KR" altLang="en-US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X bar / R chart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480666-056F-F934-63BD-AE6B00A7A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2079195"/>
            <a:ext cx="4396919" cy="30243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B945CE-1D32-FC85-82CC-DDB5BA74B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913" y="2492896"/>
            <a:ext cx="4248311" cy="2534400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83506926-0CD4-4619-5F30-A2BDD07FAD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1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440">
        <p:fade/>
      </p:transition>
    </mc:Choice>
    <mc:Fallback xmlns="">
      <p:transition spd="med" advTm="294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3452807"/>
            <a:ext cx="8280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</a:rPr>
              <a:t>(b) After establishing the control charts in part (a), 15 new subgroups were collected and the compressive strengths are shown in Table-Phase II (in second sheet of </a:t>
            </a: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Strength_Data.xslx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</a:rPr>
              <a:t>). Plot the monitoring statistics against the control limits from part (a) and draw conclusion.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23528" y="469121"/>
            <a:ext cx="4590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Problem 1 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4136" y="1774557"/>
            <a:ext cx="8468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</a:rPr>
              <a:t>(a) Establish appropriate control charts for compressive strength using Table 1. Is the process in statistical control? </a:t>
            </a:r>
            <a:endParaRPr lang="ko-KR" altLang="en-US" dirty="0"/>
          </a:p>
        </p:txBody>
      </p:sp>
      <p:pic>
        <p:nvPicPr>
          <p:cNvPr id="11" name="녹음한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2400" y="59492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05">
        <p:fade/>
      </p:transition>
    </mc:Choice>
    <mc:Fallback xmlns="">
      <p:transition spd="med" advTm="27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6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1196752"/>
            <a:ext cx="8496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p1.chart_bar </a:t>
            </a:r>
            <a:r>
              <a:rPr lang="en-US" altLang="ko-KR" sz="1600" dirty="0">
                <a:solidFill>
                  <a:srgbClr val="905902"/>
                </a:solidFill>
                <a:latin typeface="Consolas" panose="020B0609020204030204" pitchFamily="49" charset="0"/>
              </a:rPr>
              <a:t>&lt;-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p1.chart</a:t>
            </a:r>
          </a:p>
          <a:p>
            <a:endParaRPr lang="en-US" altLang="ko-KR" sz="1600" i="1" dirty="0">
              <a:solidFill>
                <a:srgbClr val="905902"/>
              </a:solidFill>
              <a:latin typeface="Consolas-Italic"/>
            </a:endParaRPr>
          </a:p>
          <a:p>
            <a:r>
              <a:rPr lang="en-US" altLang="ko-KR" sz="1600" i="1" dirty="0">
                <a:solidFill>
                  <a:srgbClr val="905902"/>
                </a:solidFill>
                <a:latin typeface="Consolas-Italic"/>
              </a:rPr>
              <a:t># </a:t>
            </a:r>
            <a:r>
              <a:rPr lang="ko-KR" altLang="en-US" sz="1600" dirty="0">
                <a:solidFill>
                  <a:srgbClr val="905902"/>
                </a:solidFill>
                <a:latin typeface="MalgunGothic"/>
              </a:rPr>
              <a:t>각 행 </a:t>
            </a:r>
            <a:r>
              <a:rPr lang="en-US" altLang="ko-KR" sz="1600" i="1" dirty="0">
                <a:solidFill>
                  <a:srgbClr val="905902"/>
                </a:solidFill>
                <a:latin typeface="Consolas-Italic"/>
              </a:rPr>
              <a:t>x bar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p1.chart_bar$x_bar </a:t>
            </a:r>
            <a:r>
              <a:rPr lang="en-US" altLang="ko-KR" sz="1600" dirty="0">
                <a:solidFill>
                  <a:srgbClr val="905902"/>
                </a:solidFill>
                <a:latin typeface="Consolas" panose="020B0609020204030204" pitchFamily="49" charset="0"/>
              </a:rPr>
              <a:t>&lt;-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apply(p1.chart_bar,</a:t>
            </a:r>
            <a:r>
              <a:rPr lang="en-US" altLang="ko-KR" sz="1600" dirty="0">
                <a:solidFill>
                  <a:srgbClr val="0000D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,mean)</a:t>
            </a:r>
          </a:p>
          <a:p>
            <a:endParaRPr lang="en-US" altLang="ko-KR" sz="1600" i="1" dirty="0">
              <a:solidFill>
                <a:srgbClr val="905902"/>
              </a:solidFill>
              <a:latin typeface="Consolas-Italic"/>
            </a:endParaRPr>
          </a:p>
          <a:p>
            <a:r>
              <a:rPr lang="en-US" altLang="ko-KR" sz="1600" i="1" dirty="0">
                <a:solidFill>
                  <a:srgbClr val="905902"/>
                </a:solidFill>
                <a:latin typeface="Consolas-Italic"/>
              </a:rPr>
              <a:t># x double bar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p1.x_bar_bar </a:t>
            </a:r>
            <a:r>
              <a:rPr lang="en-US" altLang="ko-KR" sz="1600" dirty="0">
                <a:solidFill>
                  <a:srgbClr val="905902"/>
                </a:solidFill>
                <a:latin typeface="Consolas" panose="020B0609020204030204" pitchFamily="49" charset="0"/>
              </a:rPr>
              <a:t>&lt;-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mean(p1.chart_bar$x_bar)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p1.x_bar_bar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## [1] 79.533</a:t>
            </a:r>
          </a:p>
          <a:p>
            <a:endParaRPr lang="en-US" altLang="ko-KR" sz="1600" i="1" dirty="0">
              <a:solidFill>
                <a:srgbClr val="905902"/>
              </a:solidFill>
              <a:latin typeface="Consolas-Italic"/>
            </a:endParaRPr>
          </a:p>
          <a:p>
            <a:r>
              <a:rPr lang="en-US" altLang="ko-KR" sz="1600" i="1" dirty="0">
                <a:solidFill>
                  <a:srgbClr val="905902"/>
                </a:solidFill>
                <a:latin typeface="Consolas-Italic"/>
              </a:rPr>
              <a:t># </a:t>
            </a:r>
            <a:r>
              <a:rPr lang="ko-KR" altLang="en-US" sz="1600" dirty="0">
                <a:solidFill>
                  <a:srgbClr val="905902"/>
                </a:solidFill>
                <a:latin typeface="MalgunGothic"/>
              </a:rPr>
              <a:t>각 행 </a:t>
            </a:r>
            <a:r>
              <a:rPr lang="en-US" altLang="ko-KR" sz="1600" i="1" dirty="0">
                <a:solidFill>
                  <a:srgbClr val="905902"/>
                </a:solidFill>
                <a:latin typeface="Consolas-Italic"/>
              </a:rPr>
              <a:t>SD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p1.chart_bar$sd </a:t>
            </a:r>
            <a:r>
              <a:rPr lang="en-US" altLang="ko-KR" sz="1600" dirty="0">
                <a:solidFill>
                  <a:srgbClr val="905902"/>
                </a:solidFill>
                <a:latin typeface="Consolas" panose="020B0609020204030204" pitchFamily="49" charset="0"/>
              </a:rPr>
              <a:t>&lt;-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apply(p1.chart, </a:t>
            </a:r>
            <a:r>
              <a:rPr lang="en-US" altLang="ko-KR" sz="1600" dirty="0">
                <a:solidFill>
                  <a:srgbClr val="0000D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1600" i="1" dirty="0">
              <a:solidFill>
                <a:srgbClr val="905902"/>
              </a:solidFill>
              <a:latin typeface="Consolas-Italic"/>
            </a:endParaRPr>
          </a:p>
          <a:p>
            <a:r>
              <a:rPr lang="en-US" altLang="ko-KR" sz="1600" i="1" dirty="0">
                <a:solidFill>
                  <a:srgbClr val="905902"/>
                </a:solidFill>
                <a:latin typeface="Consolas-Italic"/>
              </a:rPr>
              <a:t># </a:t>
            </a:r>
            <a:r>
              <a:rPr lang="en-US" altLang="ko-KR" sz="1600" i="1" dirty="0" err="1">
                <a:solidFill>
                  <a:srgbClr val="905902"/>
                </a:solidFill>
                <a:latin typeface="Consolas-Italic"/>
              </a:rPr>
              <a:t>S_bar</a:t>
            </a:r>
            <a:endParaRPr lang="en-US" altLang="ko-KR" sz="1600" i="1" dirty="0">
              <a:solidFill>
                <a:srgbClr val="905902"/>
              </a:solidFill>
              <a:latin typeface="Consolas-Italic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p1.sd_bar </a:t>
            </a:r>
            <a:r>
              <a:rPr lang="en-US" altLang="ko-KR" sz="1600" dirty="0">
                <a:solidFill>
                  <a:srgbClr val="905902"/>
                </a:solidFill>
                <a:latin typeface="Consolas" panose="020B0609020204030204" pitchFamily="49" charset="0"/>
              </a:rPr>
              <a:t>&lt;-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mean(p1.chart_bar$sd)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p1.sd_bar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## [1] 3.574917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8255E6-0D4C-9204-C1EA-C3FB7840CF7F}"/>
              </a:ext>
            </a:extLst>
          </p:cNvPr>
          <p:cNvSpPr/>
          <p:nvPr/>
        </p:nvSpPr>
        <p:spPr>
          <a:xfrm>
            <a:off x="323528" y="469121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Problem 1 –</a:t>
            </a:r>
            <a:r>
              <a:rPr lang="ko-KR" altLang="en-US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X bar / S chart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0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205">
        <p:fade/>
      </p:transition>
    </mc:Choice>
    <mc:Fallback xmlns="">
      <p:transition spd="med" advTm="292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1340768"/>
            <a:ext cx="86227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p2.chart_bar </a:t>
            </a:r>
            <a:r>
              <a:rPr lang="en-US" altLang="ko-KR" sz="1400" dirty="0">
                <a:solidFill>
                  <a:srgbClr val="905902"/>
                </a:solidFill>
                <a:latin typeface="Consolas" panose="020B0609020204030204" pitchFamily="49" charset="0"/>
              </a:rPr>
              <a:t>&lt;-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p2.chart</a:t>
            </a:r>
          </a:p>
          <a:p>
            <a:endParaRPr lang="en-US" altLang="ko-KR" sz="1400" i="1" dirty="0">
              <a:solidFill>
                <a:srgbClr val="905902"/>
              </a:solidFill>
              <a:latin typeface="Consolas-Italic"/>
            </a:endParaRPr>
          </a:p>
          <a:p>
            <a:r>
              <a:rPr lang="en-US" altLang="ko-KR" sz="1400" i="1" dirty="0">
                <a:solidFill>
                  <a:srgbClr val="905902"/>
                </a:solidFill>
                <a:latin typeface="Consolas-Italic"/>
              </a:rPr>
              <a:t># </a:t>
            </a:r>
            <a:r>
              <a:rPr lang="ko-KR" altLang="en-US" sz="1400" dirty="0">
                <a:solidFill>
                  <a:srgbClr val="905902"/>
                </a:solidFill>
                <a:latin typeface="MalgunGothic"/>
              </a:rPr>
              <a:t>각 행 </a:t>
            </a:r>
            <a:r>
              <a:rPr lang="en-US" altLang="ko-KR" sz="1400" i="1" dirty="0">
                <a:solidFill>
                  <a:srgbClr val="905902"/>
                </a:solidFill>
                <a:latin typeface="Consolas-Italic"/>
              </a:rPr>
              <a:t>X bar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p2.chart_bar$x_bar </a:t>
            </a:r>
            <a:r>
              <a:rPr lang="en-US" altLang="ko-KR" sz="1400" dirty="0">
                <a:solidFill>
                  <a:srgbClr val="905902"/>
                </a:solidFill>
                <a:latin typeface="Consolas" panose="020B0609020204030204" pitchFamily="49" charset="0"/>
              </a:rPr>
              <a:t>&lt;-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apply(p2.chart_bar,</a:t>
            </a:r>
            <a:r>
              <a:rPr lang="en-US" altLang="ko-KR" sz="1400" dirty="0">
                <a:solidFill>
                  <a:srgbClr val="0000D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,mean)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p2.chart_bar$x_bar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## [1] 78.18 77.40 80.82 85.64 82.72 75.94 82.92 77.80 74.94 81.84 73.44 81.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36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## [13] 81.80 73.28 83.46</a:t>
            </a:r>
          </a:p>
          <a:p>
            <a:endParaRPr lang="en-US" altLang="ko-KR" sz="1400" i="1" dirty="0">
              <a:solidFill>
                <a:srgbClr val="905902"/>
              </a:solidFill>
              <a:latin typeface="Consolas-Italic"/>
            </a:endParaRPr>
          </a:p>
          <a:p>
            <a:r>
              <a:rPr lang="en-US" altLang="ko-KR" sz="1400" i="1" dirty="0">
                <a:solidFill>
                  <a:srgbClr val="905902"/>
                </a:solidFill>
                <a:latin typeface="Consolas-Italic"/>
              </a:rPr>
              <a:t># </a:t>
            </a:r>
            <a:r>
              <a:rPr lang="ko-KR" altLang="en-US" sz="1400" dirty="0">
                <a:solidFill>
                  <a:srgbClr val="905902"/>
                </a:solidFill>
                <a:latin typeface="MalgunGothic"/>
              </a:rPr>
              <a:t>각 행 </a:t>
            </a:r>
            <a:r>
              <a:rPr lang="en-US" altLang="ko-KR" sz="1400" i="1" dirty="0">
                <a:solidFill>
                  <a:srgbClr val="905902"/>
                </a:solidFill>
                <a:latin typeface="Consolas-Italic"/>
              </a:rPr>
              <a:t>SD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p2.chart_bar$sd </a:t>
            </a:r>
            <a:r>
              <a:rPr lang="en-US" altLang="ko-KR" sz="1400" dirty="0">
                <a:solidFill>
                  <a:srgbClr val="905902"/>
                </a:solidFill>
                <a:latin typeface="Consolas" panose="020B0609020204030204" pitchFamily="49" charset="0"/>
              </a:rPr>
              <a:t>&lt;-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apply(p2.chart, </a:t>
            </a:r>
            <a:r>
              <a:rPr lang="en-US" altLang="ko-KR" sz="1400" dirty="0">
                <a:solidFill>
                  <a:srgbClr val="0000D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i="1" dirty="0">
                <a:solidFill>
                  <a:srgbClr val="905902"/>
                </a:solidFill>
                <a:latin typeface="Consolas-Italic"/>
              </a:rPr>
              <a:t># </a:t>
            </a:r>
            <a:r>
              <a:rPr lang="ko-KR" altLang="en-US" sz="1400" dirty="0">
                <a:solidFill>
                  <a:srgbClr val="905902"/>
                </a:solidFill>
                <a:latin typeface="MalgunGothic"/>
              </a:rPr>
              <a:t>각 </a:t>
            </a:r>
            <a:r>
              <a:rPr lang="ko-KR" altLang="en-US" sz="1400" dirty="0" err="1">
                <a:solidFill>
                  <a:srgbClr val="905902"/>
                </a:solidFill>
                <a:latin typeface="MalgunGothic"/>
              </a:rPr>
              <a:t>행별</a:t>
            </a:r>
            <a:r>
              <a:rPr lang="ko-KR" altLang="en-US" sz="1400" dirty="0">
                <a:solidFill>
                  <a:srgbClr val="905902"/>
                </a:solidFill>
                <a:latin typeface="MalgunGothic"/>
              </a:rPr>
              <a:t> </a:t>
            </a:r>
            <a:r>
              <a:rPr lang="en-US" altLang="ko-KR" sz="1400" i="1" dirty="0">
                <a:solidFill>
                  <a:srgbClr val="905902"/>
                </a:solidFill>
                <a:latin typeface="Consolas-Italic"/>
              </a:rPr>
              <a:t>S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p2.chart_bar$sd</a:t>
            </a:r>
          </a:p>
          <a:p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## [1] 5.362555 7.649510 2.804817 6.283948 8.551725 8.636434 11.687686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## [8] 6.408198 4.520288 6.012321 10.235868 4.731596 10.333683 7.891578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## [15] 7.895758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8255E6-0D4C-9204-C1EA-C3FB7840CF7F}"/>
              </a:ext>
            </a:extLst>
          </p:cNvPr>
          <p:cNvSpPr/>
          <p:nvPr/>
        </p:nvSpPr>
        <p:spPr>
          <a:xfrm>
            <a:off x="323528" y="469121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Problem 1 –</a:t>
            </a:r>
            <a:r>
              <a:rPr lang="ko-KR" altLang="en-US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X bar / S chart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2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836">
        <p:fade/>
      </p:transition>
    </mc:Choice>
    <mc:Fallback xmlns="">
      <p:transition spd="med" advTm="238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9512" y="1352957"/>
            <a:ext cx="84249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i="1" dirty="0">
                <a:solidFill>
                  <a:srgbClr val="905902"/>
                </a:solidFill>
                <a:latin typeface="Consolas-Italic"/>
              </a:rPr>
              <a:t># UCL/LCL (X bar chart)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A3 </a:t>
            </a:r>
            <a:r>
              <a:rPr lang="en-US" altLang="ko-KR" sz="1400" dirty="0">
                <a:solidFill>
                  <a:srgbClr val="905902"/>
                </a:solidFill>
                <a:latin typeface="Consolas" panose="020B0609020204030204" pitchFamily="49" charset="0"/>
              </a:rPr>
              <a:t>&lt;- </a:t>
            </a:r>
            <a:r>
              <a:rPr lang="en-US" altLang="ko-KR" sz="1400" dirty="0">
                <a:solidFill>
                  <a:srgbClr val="0000D0"/>
                </a:solidFill>
                <a:latin typeface="Consolas" panose="020B0609020204030204" pitchFamily="49" charset="0"/>
              </a:rPr>
              <a:t>1.427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p1.ucl_x_s </a:t>
            </a:r>
            <a:r>
              <a:rPr lang="en-US" altLang="ko-KR" sz="1400" dirty="0">
                <a:solidFill>
                  <a:srgbClr val="905902"/>
                </a:solidFill>
                <a:latin typeface="Consolas" panose="020B0609020204030204" pitchFamily="49" charset="0"/>
              </a:rPr>
              <a:t>&lt;-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p1.x_bar_bar + A3*p1.sd_bar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p1.lcl_x_s </a:t>
            </a:r>
            <a:r>
              <a:rPr lang="en-US" altLang="ko-KR" sz="1400" dirty="0">
                <a:solidFill>
                  <a:srgbClr val="905902"/>
                </a:solidFill>
                <a:latin typeface="Consolas" panose="020B0609020204030204" pitchFamily="49" charset="0"/>
              </a:rPr>
              <a:t>&lt;-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p1.x_bar_bar - A3*p1.sd_bar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p1.ucl_x_s</a:t>
            </a: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## [1] 84.63441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p1.lcl_x_s</a:t>
            </a: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## [1] 74.43159</a:t>
            </a:r>
          </a:p>
          <a:p>
            <a:endParaRPr lang="en-US" altLang="ko-KR" sz="1400" i="1" dirty="0">
              <a:solidFill>
                <a:srgbClr val="905902"/>
              </a:solidFill>
              <a:latin typeface="Consolas-Italic"/>
            </a:endParaRPr>
          </a:p>
          <a:p>
            <a:r>
              <a:rPr lang="en-US" altLang="ko-KR" sz="1400" i="1" dirty="0">
                <a:solidFill>
                  <a:srgbClr val="905902"/>
                </a:solidFill>
                <a:latin typeface="Consolas-Italic"/>
              </a:rPr>
              <a:t># UCL/LCL (S chart)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B4 </a:t>
            </a:r>
            <a:r>
              <a:rPr lang="en-US" altLang="ko-KR" sz="1400" dirty="0">
                <a:solidFill>
                  <a:srgbClr val="905902"/>
                </a:solidFill>
                <a:latin typeface="Consolas" panose="020B0609020204030204" pitchFamily="49" charset="0"/>
              </a:rPr>
              <a:t>&lt;- </a:t>
            </a:r>
            <a:r>
              <a:rPr lang="en-US" altLang="ko-KR" sz="1400" dirty="0">
                <a:solidFill>
                  <a:srgbClr val="0000D0"/>
                </a:solidFill>
                <a:latin typeface="Consolas" panose="020B0609020204030204" pitchFamily="49" charset="0"/>
              </a:rPr>
              <a:t>2.089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p1.ucl_s_s </a:t>
            </a:r>
            <a:r>
              <a:rPr lang="en-US" altLang="ko-KR" sz="1400" dirty="0">
                <a:solidFill>
                  <a:srgbClr val="905902"/>
                </a:solidFill>
                <a:latin typeface="Consolas" panose="020B0609020204030204" pitchFamily="49" charset="0"/>
              </a:rPr>
              <a:t>&lt;-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B4 * p1.sd_bar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B3 </a:t>
            </a:r>
            <a:r>
              <a:rPr lang="en-US" altLang="ko-KR" sz="1400" dirty="0">
                <a:solidFill>
                  <a:srgbClr val="905902"/>
                </a:solidFill>
                <a:latin typeface="Consolas" panose="020B0609020204030204" pitchFamily="49" charset="0"/>
              </a:rPr>
              <a:t>&lt;- </a:t>
            </a:r>
            <a:r>
              <a:rPr lang="en-US" altLang="ko-KR" sz="14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p1.lcl_s_s </a:t>
            </a:r>
            <a:r>
              <a:rPr lang="en-US" altLang="ko-KR" sz="1400" dirty="0">
                <a:solidFill>
                  <a:srgbClr val="905902"/>
                </a:solidFill>
                <a:latin typeface="Consolas" panose="020B0609020204030204" pitchFamily="49" charset="0"/>
              </a:rPr>
              <a:t>&lt;-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B3 * p1.sd_bar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p1.ucl_s_s</a:t>
            </a:r>
          </a:p>
          <a:p>
            <a:r>
              <a:rPr lang="en-US" altLang="ko-KR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## [1] 7.468002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p1.lcl_s_s</a:t>
            </a:r>
          </a:p>
          <a:p>
            <a:r>
              <a:rPr lang="en-US" altLang="ko-KR" sz="1400" u="sng" dirty="0"/>
              <a:t>## [1] 0</a:t>
            </a:r>
            <a:endParaRPr lang="ko-KR" altLang="en-US" sz="1400" u="sng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8255E6-0D4C-9204-C1EA-C3FB7840CF7F}"/>
              </a:ext>
            </a:extLst>
          </p:cNvPr>
          <p:cNvSpPr/>
          <p:nvPr/>
        </p:nvSpPr>
        <p:spPr>
          <a:xfrm>
            <a:off x="323528" y="469121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Problem 1 –</a:t>
            </a:r>
            <a:r>
              <a:rPr lang="ko-KR" altLang="en-US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X bar / S chart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002">
        <p:fade/>
      </p:transition>
    </mc:Choice>
    <mc:Fallback xmlns="">
      <p:transition spd="med" advTm="220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504" y="1348894"/>
            <a:ext cx="123671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par(</a:t>
            </a:r>
            <a:r>
              <a:rPr lang="pt-BR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mar= </a:t>
            </a:r>
            <a:r>
              <a:rPr lang="pt-BR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pt-BR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5.1</a:t>
            </a:r>
            <a:r>
              <a:rPr lang="pt-BR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4.1</a:t>
            </a:r>
            <a:r>
              <a:rPr lang="pt-BR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4.1</a:t>
            </a:r>
            <a:r>
              <a:rPr lang="pt-BR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6.1</a:t>
            </a:r>
            <a:r>
              <a:rPr lang="pt-BR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p1.xbar_chart_s </a:t>
            </a:r>
            <a:r>
              <a:rPr lang="en-US" altLang="ko-KR" sz="1050" dirty="0">
                <a:solidFill>
                  <a:srgbClr val="905902"/>
                </a:solidFill>
                <a:latin typeface="Consolas" panose="020B0609020204030204" pitchFamily="49" charset="0"/>
              </a:rPr>
              <a:t>&lt;-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plot(p1.chart_bar$x_bar,</a:t>
            </a:r>
          </a:p>
          <a:p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main = </a:t>
            </a:r>
            <a:r>
              <a:rPr lang="en-US" altLang="ko-KR" sz="1050" dirty="0">
                <a:solidFill>
                  <a:srgbClr val="4E9B06"/>
                </a:solidFill>
                <a:latin typeface="Consolas" panose="020B0609020204030204" pitchFamily="49" charset="0"/>
              </a:rPr>
              <a:t>"X bar chart in X bar/S chart"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 err="1">
                <a:solidFill>
                  <a:srgbClr val="C5A100"/>
                </a:solidFill>
                <a:latin typeface="Consolas" panose="020B0609020204030204" pitchFamily="49" charset="0"/>
              </a:rPr>
              <a:t>xlab</a:t>
            </a:r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4E9B06"/>
                </a:solidFill>
                <a:latin typeface="Consolas" panose="020B0609020204030204" pitchFamily="49" charset="0"/>
              </a:rPr>
              <a:t>"subgroup"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 err="1">
                <a:solidFill>
                  <a:srgbClr val="C5A100"/>
                </a:solidFill>
                <a:latin typeface="Consolas" panose="020B0609020204030204" pitchFamily="49" charset="0"/>
              </a:rPr>
              <a:t>ylab</a:t>
            </a:r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4E9B06"/>
                </a:solidFill>
                <a:latin typeface="Consolas" panose="020B0609020204030204" pitchFamily="49" charset="0"/>
              </a:rPr>
              <a:t>"sample mean"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 err="1">
                <a:solidFill>
                  <a:srgbClr val="C5A100"/>
                </a:solidFill>
                <a:latin typeface="Consolas" panose="020B0609020204030204" pitchFamily="49" charset="0"/>
              </a:rPr>
              <a:t>pch</a:t>
            </a:r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19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col = 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type = </a:t>
            </a:r>
            <a:r>
              <a:rPr lang="en-US" altLang="ko-KR" sz="1050" dirty="0">
                <a:solidFill>
                  <a:srgbClr val="4E9B06"/>
                </a:solidFill>
                <a:latin typeface="Consolas" panose="020B0609020204030204" pitchFamily="49" charset="0"/>
              </a:rPr>
              <a:t>"o"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i-FI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xlim = </a:t>
            </a:r>
            <a:r>
              <a:rPr lang="fi-FI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fi-FI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fi-FI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i-FI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20</a:t>
            </a:r>
            <a:r>
              <a:rPr lang="fi-FI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fi-FI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ylim = </a:t>
            </a:r>
            <a:r>
              <a:rPr lang="fi-FI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fi-FI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73</a:t>
            </a:r>
            <a:r>
              <a:rPr lang="fi-FI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i-FI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85</a:t>
            </a:r>
            <a:r>
              <a:rPr lang="fi-FI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050" dirty="0" err="1">
                <a:solidFill>
                  <a:srgbClr val="C5A100"/>
                </a:solidFill>
                <a:latin typeface="Consolas" panose="020B0609020204030204" pitchFamily="49" charset="0"/>
              </a:rPr>
              <a:t>lwd</a:t>
            </a:r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abline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h =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p1.ucl_x_s)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axis(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at =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p1.ucl_x_s, </a:t>
            </a:r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las = 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 err="1">
                <a:solidFill>
                  <a:srgbClr val="C5A100"/>
                </a:solidFill>
                <a:latin typeface="Consolas" panose="020B0609020204030204" pitchFamily="49" charset="0"/>
              </a:rPr>
              <a:t>tck</a:t>
            </a:r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labels =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paste(</a:t>
            </a:r>
            <a:r>
              <a:rPr lang="en-US" altLang="ko-KR" sz="1050" dirty="0">
                <a:solidFill>
                  <a:srgbClr val="4E9B06"/>
                </a:solidFill>
                <a:latin typeface="Consolas" panose="020B0609020204030204" pitchFamily="49" charset="0"/>
              </a:rPr>
              <a:t>"UCL="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round(p1.ucl_x_s, 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)), </a:t>
            </a:r>
            <a:r>
              <a:rPr lang="en-US" altLang="ko-KR" sz="1050" dirty="0" err="1">
                <a:solidFill>
                  <a:srgbClr val="C5A100"/>
                </a:solidFill>
                <a:latin typeface="Consolas" panose="020B0609020204030204" pitchFamily="49" charset="0"/>
              </a:rPr>
              <a:t>mgp</a:t>
            </a:r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abline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h =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p1.lcl_x_s)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axis(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at =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p1.lcl_x_s, </a:t>
            </a:r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las = 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 err="1">
                <a:solidFill>
                  <a:srgbClr val="C5A100"/>
                </a:solidFill>
                <a:latin typeface="Consolas" panose="020B0609020204030204" pitchFamily="49" charset="0"/>
              </a:rPr>
              <a:t>tck</a:t>
            </a:r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labels =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paste(</a:t>
            </a:r>
            <a:r>
              <a:rPr lang="en-US" altLang="ko-KR" sz="1050" dirty="0">
                <a:solidFill>
                  <a:srgbClr val="4E9B06"/>
                </a:solidFill>
                <a:latin typeface="Consolas" panose="020B0609020204030204" pitchFamily="49" charset="0"/>
              </a:rPr>
              <a:t>"LCL="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round(p1.lcl_x_s, 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)), </a:t>
            </a:r>
            <a:r>
              <a:rPr lang="en-US" altLang="ko-KR" sz="1050" dirty="0" err="1">
                <a:solidFill>
                  <a:srgbClr val="C5A100"/>
                </a:solidFill>
                <a:latin typeface="Consolas" panose="020B0609020204030204" pitchFamily="49" charset="0"/>
              </a:rPr>
              <a:t>mgp</a:t>
            </a:r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abline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h =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p1.x_bar_bar)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axis(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at =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p1.x_bar_bar, </a:t>
            </a:r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las = 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 err="1">
                <a:solidFill>
                  <a:srgbClr val="C5A100"/>
                </a:solidFill>
                <a:latin typeface="Consolas" panose="020B0609020204030204" pitchFamily="49" charset="0"/>
              </a:rPr>
              <a:t>tck</a:t>
            </a:r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labels =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paste(</a:t>
            </a:r>
            <a:r>
              <a:rPr lang="en-US" altLang="ko-KR" sz="1050" dirty="0">
                <a:solidFill>
                  <a:srgbClr val="4E9B06"/>
                </a:solidFill>
                <a:latin typeface="Consolas" panose="020B0609020204030204" pitchFamily="49" charset="0"/>
              </a:rPr>
              <a:t>"MEAN="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round(p1.x_bar_bar, 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)), </a:t>
            </a:r>
            <a:r>
              <a:rPr lang="en-US" altLang="ko-KR" sz="1050" dirty="0" err="1">
                <a:solidFill>
                  <a:srgbClr val="C5A100"/>
                </a:solidFill>
                <a:latin typeface="Consolas" panose="020B0609020204030204" pitchFamily="49" charset="0"/>
              </a:rPr>
              <a:t>mgp</a:t>
            </a:r>
            <a:r>
              <a:rPr lang="en-US" altLang="ko-KR" sz="105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05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endParaRPr lang="ko-KR" altLang="en-US" sz="105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8255E6-0D4C-9204-C1EA-C3FB7840CF7F}"/>
              </a:ext>
            </a:extLst>
          </p:cNvPr>
          <p:cNvSpPr/>
          <p:nvPr/>
        </p:nvSpPr>
        <p:spPr>
          <a:xfrm>
            <a:off x="323528" y="469121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Problem 1 –</a:t>
            </a:r>
            <a:r>
              <a:rPr lang="ko-KR" altLang="en-US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X bar / S chart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1556792"/>
            <a:ext cx="3703067" cy="2664296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533">
        <p:fade/>
      </p:transition>
    </mc:Choice>
    <mc:Fallback xmlns="">
      <p:transition spd="med" advTm="175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9512" y="1564337"/>
            <a:ext cx="1236712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par(</a:t>
            </a:r>
            <a:r>
              <a:rPr lang="pt-BR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mar= </a:t>
            </a:r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pt-BR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5.1</a:t>
            </a:r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4.1</a:t>
            </a:r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4.1</a:t>
            </a:r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6.1</a:t>
            </a:r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p1.sbar_chart_s </a:t>
            </a:r>
            <a:r>
              <a:rPr lang="en-US" altLang="ko-KR" sz="1100" dirty="0">
                <a:solidFill>
                  <a:srgbClr val="905902"/>
                </a:solidFill>
                <a:latin typeface="Consolas" panose="020B0609020204030204" pitchFamily="49" charset="0"/>
              </a:rPr>
              <a:t>&lt;-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plot(p1.chart_bar$sd,</a:t>
            </a:r>
          </a:p>
          <a:p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main = </a:t>
            </a:r>
            <a:r>
              <a:rPr lang="en-US" altLang="ko-KR" sz="1100" dirty="0">
                <a:solidFill>
                  <a:srgbClr val="4E9B06"/>
                </a:solidFill>
                <a:latin typeface="Consolas" panose="020B0609020204030204" pitchFamily="49" charset="0"/>
              </a:rPr>
              <a:t>"X bar chart in X bar/S chart"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xlab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4E9B06"/>
                </a:solidFill>
                <a:latin typeface="Consolas" panose="020B0609020204030204" pitchFamily="49" charset="0"/>
              </a:rPr>
              <a:t>"subgroup"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ylab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4E9B06"/>
                </a:solidFill>
                <a:latin typeface="Consolas" panose="020B0609020204030204" pitchFamily="49" charset="0"/>
              </a:rPr>
              <a:t>"sample mean"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pch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19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col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type = </a:t>
            </a:r>
            <a:r>
              <a:rPr lang="en-US" altLang="ko-KR" sz="1100" dirty="0">
                <a:solidFill>
                  <a:srgbClr val="4E9B06"/>
                </a:solidFill>
                <a:latin typeface="Consolas" panose="020B0609020204030204" pitchFamily="49" charset="0"/>
              </a:rPr>
              <a:t>"o"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i-FI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xlim = </a:t>
            </a:r>
            <a:r>
              <a:rPr lang="fi-FI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fi-FI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fi-FI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i-FI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20</a:t>
            </a:r>
            <a:r>
              <a:rPr lang="fi-FI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fi-FI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ylim = </a:t>
            </a:r>
            <a:r>
              <a:rPr lang="fi-FI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fi-FI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fi-FI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fi-FI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8</a:t>
            </a:r>
            <a:r>
              <a:rPr lang="fi-FI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lwd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abline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h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p1.ucl_s_s)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axis(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at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p1.ucl_s_s, 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las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tck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labels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paste(</a:t>
            </a:r>
            <a:r>
              <a:rPr lang="en-US" altLang="ko-KR" sz="1100" dirty="0">
                <a:solidFill>
                  <a:srgbClr val="4E9B06"/>
                </a:solidFill>
                <a:latin typeface="Consolas" panose="020B0609020204030204" pitchFamily="49" charset="0"/>
              </a:rPr>
              <a:t>"UCL="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round(p1.ucl_s_s,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)), </a:t>
            </a:r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mgp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abline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h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p1.lcl_s_s)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axis(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at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p1.lcl_s_s, 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las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tck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labels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paste(</a:t>
            </a:r>
            <a:r>
              <a:rPr lang="en-US" altLang="ko-KR" sz="1100" dirty="0">
                <a:solidFill>
                  <a:srgbClr val="4E9B06"/>
                </a:solidFill>
                <a:latin typeface="Consolas" panose="020B0609020204030204" pitchFamily="49" charset="0"/>
              </a:rPr>
              <a:t>"LCL="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round(p1.lcl_s_s,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)), </a:t>
            </a:r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mgp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abline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h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p1.sd_bar)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axis(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at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p1.sd_bar, 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las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tck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labels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paste(</a:t>
            </a:r>
            <a:r>
              <a:rPr lang="en-US" altLang="ko-KR" sz="1100" dirty="0">
                <a:solidFill>
                  <a:srgbClr val="4E9B06"/>
                </a:solidFill>
                <a:latin typeface="Consolas" panose="020B0609020204030204" pitchFamily="49" charset="0"/>
              </a:rPr>
              <a:t>"MEAN="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round(p1.sd_bar,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)), </a:t>
            </a:r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mgp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endParaRPr lang="ko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8255E6-0D4C-9204-C1EA-C3FB7840CF7F}"/>
              </a:ext>
            </a:extLst>
          </p:cNvPr>
          <p:cNvSpPr/>
          <p:nvPr/>
        </p:nvSpPr>
        <p:spPr>
          <a:xfrm>
            <a:off x="323528" y="469121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Problem 1 –</a:t>
            </a:r>
            <a:r>
              <a:rPr lang="ko-KR" altLang="en-US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X bar / S chart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1844824"/>
            <a:ext cx="3707904" cy="2674988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8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702">
        <p:fade/>
      </p:transition>
    </mc:Choice>
    <mc:Fallback xmlns="">
      <p:transition spd="med" advTm="197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1520" y="1268760"/>
            <a:ext cx="1416732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par(</a:t>
            </a:r>
            <a:r>
              <a:rPr lang="pt-BR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mar= </a:t>
            </a:r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pt-BR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5.1</a:t>
            </a:r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4.1</a:t>
            </a:r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4.1</a:t>
            </a:r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6.1</a:t>
            </a:r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p2.xbar_chart_s </a:t>
            </a:r>
            <a:r>
              <a:rPr lang="en-US" altLang="ko-KR" sz="1100" dirty="0">
                <a:solidFill>
                  <a:srgbClr val="905902"/>
                </a:solidFill>
                <a:latin typeface="Consolas" panose="020B0609020204030204" pitchFamily="49" charset="0"/>
              </a:rPr>
              <a:t>&lt;-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plot(c(p1.chart_bar$x_bar, p2.chart_bar$x_bar),</a:t>
            </a:r>
          </a:p>
          <a:p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main = </a:t>
            </a:r>
            <a:r>
              <a:rPr lang="en-US" altLang="ko-KR" sz="1100" dirty="0">
                <a:solidFill>
                  <a:srgbClr val="4E9B06"/>
                </a:solidFill>
                <a:latin typeface="Consolas" panose="020B0609020204030204" pitchFamily="49" charset="0"/>
              </a:rPr>
              <a:t>"X bar chart in X bar/S chart"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xlab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4E9B06"/>
                </a:solidFill>
                <a:latin typeface="Consolas" panose="020B0609020204030204" pitchFamily="49" charset="0"/>
              </a:rPr>
              <a:t>"subgroup"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ylab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4E9B06"/>
                </a:solidFill>
                <a:latin typeface="Consolas" panose="020B0609020204030204" pitchFamily="49" charset="0"/>
              </a:rPr>
              <a:t>"sample mean"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pch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19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col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type = </a:t>
            </a:r>
            <a:r>
              <a:rPr lang="en-US" altLang="ko-KR" sz="1100" dirty="0">
                <a:solidFill>
                  <a:srgbClr val="4E9B06"/>
                </a:solidFill>
                <a:latin typeface="Consolas" panose="020B0609020204030204" pitchFamily="49" charset="0"/>
              </a:rPr>
              <a:t>"o"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i-FI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xlim = </a:t>
            </a:r>
            <a:r>
              <a:rPr lang="fi-FI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fi-FI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fi-FI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i-FI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35</a:t>
            </a:r>
            <a:r>
              <a:rPr lang="fi-FI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fi-FI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ylim = </a:t>
            </a:r>
            <a:r>
              <a:rPr lang="fi-FI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fi-FI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73</a:t>
            </a:r>
            <a:r>
              <a:rPr lang="fi-FI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i-FI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86</a:t>
            </a:r>
            <a:r>
              <a:rPr lang="fi-FI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lwd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abline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h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p1.ucl_x_s)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axis(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at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p1.ucl_x_s,</a:t>
            </a:r>
          </a:p>
          <a:p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las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tck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labels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paste(</a:t>
            </a:r>
            <a:r>
              <a:rPr lang="en-US" altLang="ko-KR" sz="1100" dirty="0">
                <a:solidFill>
                  <a:srgbClr val="4E9B06"/>
                </a:solidFill>
                <a:latin typeface="Consolas" panose="020B0609020204030204" pitchFamily="49" charset="0"/>
              </a:rPr>
              <a:t>"UCL="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,round(p1.ucl_x_s,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mgp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abline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h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p1.lcl_x_s)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axis(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at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p1.lcl_x_s,</a:t>
            </a:r>
          </a:p>
          <a:p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las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tck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labels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paste(</a:t>
            </a:r>
            <a:r>
              <a:rPr lang="en-US" altLang="ko-KR" sz="1100" dirty="0">
                <a:solidFill>
                  <a:srgbClr val="4E9B06"/>
                </a:solidFill>
                <a:latin typeface="Consolas" panose="020B0609020204030204" pitchFamily="49" charset="0"/>
              </a:rPr>
              <a:t>"LCL="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round(p1.lcl_x_s,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mgp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abline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h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p1.x_bar_bar)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axis(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at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p1.x_bar_bar,</a:t>
            </a:r>
          </a:p>
          <a:p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las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tck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labels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paste(</a:t>
            </a:r>
            <a:r>
              <a:rPr lang="en-US" altLang="ko-KR" sz="1100" dirty="0">
                <a:solidFill>
                  <a:srgbClr val="4E9B06"/>
                </a:solidFill>
                <a:latin typeface="Consolas" panose="020B0609020204030204" pitchFamily="49" charset="0"/>
              </a:rPr>
              <a:t>"MEAN="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round(p1.x_bar_bar,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mgp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endParaRPr lang="ko-KR" altLang="en-US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8255E6-0D4C-9204-C1EA-C3FB7840CF7F}"/>
              </a:ext>
            </a:extLst>
          </p:cNvPr>
          <p:cNvSpPr/>
          <p:nvPr/>
        </p:nvSpPr>
        <p:spPr>
          <a:xfrm>
            <a:off x="323528" y="469121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Problem 1 –</a:t>
            </a:r>
            <a:r>
              <a:rPr lang="ko-KR" altLang="en-US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X bar / S chart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282" y="1971292"/>
            <a:ext cx="3982665" cy="2807796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8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732">
        <p:fade/>
      </p:transition>
    </mc:Choice>
    <mc:Fallback xmlns="">
      <p:transition spd="med" advTm="307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3452807"/>
            <a:ext cx="8280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</a:rPr>
              <a:t>(b) After establishing the control charts in part (a), 15 new subgroups were collected and the compressive strengths are shown in Table-Phase II (in second sheet of </a:t>
            </a: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Strength_Data.xslx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</a:rPr>
              <a:t>). Plot the monitoring statistics against the control limits from part (a) and draw conclusion.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23528" y="469121"/>
            <a:ext cx="4590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Problem 1 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4136" y="1774557"/>
            <a:ext cx="8468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</a:rPr>
              <a:t>(a) Establish appropriate control charts for compressive strength using Table 1. Is the process in statistical control? </a:t>
            </a:r>
            <a:endParaRPr lang="ko-KR" alt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78D103A-F844-2FB1-DCEB-C778D801D9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85">
        <p:fade/>
      </p:transition>
    </mc:Choice>
    <mc:Fallback xmlns="">
      <p:transition spd="med" advTm="400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1520" y="1412771"/>
            <a:ext cx="1200708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sz="1100">
                <a:solidFill>
                  <a:srgbClr val="000000"/>
                </a:solidFill>
                <a:latin typeface="Consolas" panose="020B0609020204030204" pitchFamily="49" charset="0"/>
              </a:rPr>
              <a:t>par(</a:t>
            </a:r>
            <a:r>
              <a:rPr lang="pt-BR" altLang="ko-KR" sz="1100">
                <a:solidFill>
                  <a:srgbClr val="C5A100"/>
                </a:solidFill>
                <a:latin typeface="Consolas" panose="020B0609020204030204" pitchFamily="49" charset="0"/>
              </a:rPr>
              <a:t>mar</a:t>
            </a:r>
            <a:r>
              <a:rPr lang="pt-BR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= </a:t>
            </a:r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pt-BR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5.1</a:t>
            </a:r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4.1</a:t>
            </a:r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4.1</a:t>
            </a:r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6.1</a:t>
            </a:r>
            <a:r>
              <a:rPr lang="pt-BR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p2.sbar_chart_s </a:t>
            </a:r>
            <a:r>
              <a:rPr lang="en-US" altLang="ko-KR" sz="1100" dirty="0">
                <a:solidFill>
                  <a:srgbClr val="905902"/>
                </a:solidFill>
                <a:latin typeface="Consolas" panose="020B0609020204030204" pitchFamily="49" charset="0"/>
              </a:rPr>
              <a:t>&lt;-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plot(c(p1.chart_bar$sd, p2.chart_bar$sd),</a:t>
            </a:r>
          </a:p>
          <a:p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main = </a:t>
            </a:r>
            <a:r>
              <a:rPr lang="en-US" altLang="ko-KR" sz="1100" dirty="0">
                <a:solidFill>
                  <a:srgbClr val="4E9B06"/>
                </a:solidFill>
                <a:latin typeface="Consolas" panose="020B0609020204030204" pitchFamily="49" charset="0"/>
              </a:rPr>
              <a:t>"S chart in X bar/S chart"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xlab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4E9B06"/>
                </a:solidFill>
                <a:latin typeface="Consolas" panose="020B0609020204030204" pitchFamily="49" charset="0"/>
              </a:rPr>
              <a:t>"subgroup"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ylab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4E9B06"/>
                </a:solidFill>
                <a:latin typeface="Consolas" panose="020B0609020204030204" pitchFamily="49" charset="0"/>
              </a:rPr>
              <a:t>"sample mean"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pch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19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col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type = </a:t>
            </a:r>
            <a:r>
              <a:rPr lang="en-US" altLang="ko-KR" sz="1100" dirty="0">
                <a:solidFill>
                  <a:srgbClr val="4E9B06"/>
                </a:solidFill>
                <a:latin typeface="Consolas" panose="020B0609020204030204" pitchFamily="49" charset="0"/>
              </a:rPr>
              <a:t>"o"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i-FI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xlim = </a:t>
            </a:r>
            <a:r>
              <a:rPr lang="fi-FI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fi-FI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fi-FI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i-FI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35</a:t>
            </a:r>
            <a:r>
              <a:rPr lang="fi-FI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fi-FI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ylim = </a:t>
            </a:r>
            <a:r>
              <a:rPr lang="fi-FI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fi-FI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fi-FI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fi-FI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13</a:t>
            </a:r>
            <a:r>
              <a:rPr lang="fi-FI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lwd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abline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h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p1.ucl_s_s)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axis(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at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p1.ucl_s_s,</a:t>
            </a:r>
          </a:p>
          <a:p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las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tck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labels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paste(</a:t>
            </a:r>
            <a:r>
              <a:rPr lang="en-US" altLang="ko-KR" sz="1100" dirty="0">
                <a:solidFill>
                  <a:srgbClr val="4E9B06"/>
                </a:solidFill>
                <a:latin typeface="Consolas" panose="020B0609020204030204" pitchFamily="49" charset="0"/>
              </a:rPr>
              <a:t>"UCL="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round(p1.ucl_s_s,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mgp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abline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h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p1.lcl_s_s)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axis(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at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p1.lcl_s_s,</a:t>
            </a:r>
          </a:p>
          <a:p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las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tck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labels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paste(</a:t>
            </a:r>
            <a:r>
              <a:rPr lang="en-US" altLang="ko-KR" sz="1100" dirty="0">
                <a:solidFill>
                  <a:srgbClr val="4E9B06"/>
                </a:solidFill>
                <a:latin typeface="Consolas" panose="020B0609020204030204" pitchFamily="49" charset="0"/>
              </a:rPr>
              <a:t>"LCL="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round(p1.lcl_s_s,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mgp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abline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h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p1.sd_bar)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axis(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at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p1.sd_bar,</a:t>
            </a:r>
          </a:p>
          <a:p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las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tck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labels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paste(</a:t>
            </a:r>
            <a:r>
              <a:rPr lang="en-US" altLang="ko-KR" sz="1100" dirty="0">
                <a:solidFill>
                  <a:srgbClr val="4E9B06"/>
                </a:solidFill>
                <a:latin typeface="Consolas" panose="020B0609020204030204" pitchFamily="49" charset="0"/>
              </a:rPr>
              <a:t>"MEAN="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round(p1.sd_bar,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4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)),</a:t>
            </a:r>
          </a:p>
          <a:p>
            <a:r>
              <a:rPr lang="en-US" altLang="ko-KR" sz="1100" dirty="0" err="1">
                <a:solidFill>
                  <a:srgbClr val="C5A100"/>
                </a:solidFill>
                <a:latin typeface="Consolas" panose="020B0609020204030204" pitchFamily="49" charset="0"/>
              </a:rPr>
              <a:t>mgp</a:t>
            </a:r>
            <a:r>
              <a:rPr lang="en-US" altLang="ko-KR" sz="1100" dirty="0">
                <a:solidFill>
                  <a:srgbClr val="C5A1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c(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100" dirty="0">
                <a:solidFill>
                  <a:srgbClr val="0000D0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1916832"/>
            <a:ext cx="4056151" cy="31103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A8255E6-0D4C-9204-C1EA-C3FB7840CF7F}"/>
              </a:ext>
            </a:extLst>
          </p:cNvPr>
          <p:cNvSpPr/>
          <p:nvPr/>
        </p:nvSpPr>
        <p:spPr>
          <a:xfrm>
            <a:off x="323528" y="469121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Problem 1 –</a:t>
            </a:r>
            <a:r>
              <a:rPr lang="ko-KR" altLang="en-US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X bar / S chart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8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762">
        <p:fade/>
      </p:transition>
    </mc:Choice>
    <mc:Fallback xmlns="">
      <p:transition spd="med" advTm="247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469121"/>
            <a:ext cx="4590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Problem 2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24136" y="1774557"/>
            <a:ext cx="8468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(a) Is there evidence that uniformity is normally distributed? If not, find a suitable transformation for the data.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5536" y="3452807"/>
            <a:ext cx="8280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(b) Construct a control chart for individuals and a moving range control chart for uniformity for the etching process. Is the process in statistical control?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0689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836712"/>
            <a:ext cx="4620772" cy="446449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3528" y="469121"/>
            <a:ext cx="4590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2-(a)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4749670"/>
            <a:ext cx="1647825" cy="52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5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14498" b="2254"/>
          <a:stretch/>
        </p:blipFill>
        <p:spPr>
          <a:xfrm>
            <a:off x="-659" y="1124744"/>
            <a:ext cx="4606467" cy="45489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808" y="1124744"/>
            <a:ext cx="4358680" cy="463449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3528" y="469121"/>
            <a:ext cx="4590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2-(a)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403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250" y="1971401"/>
            <a:ext cx="5106524" cy="18002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3528" y="469121"/>
            <a:ext cx="4590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2-(a)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1033922"/>
            <a:ext cx="547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h0 : </a:t>
            </a:r>
            <a:r>
              <a:rPr lang="en-US" altLang="ko-KR" sz="2400" b="1" dirty="0" err="1"/>
              <a:t>정규분포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따른다</a:t>
            </a:r>
            <a:r>
              <a:rPr lang="en-US" altLang="ko-KR" sz="2400" b="1" dirty="0"/>
              <a:t>.</a:t>
            </a:r>
            <a:endParaRPr lang="ko-KR" altLang="ko-KR" sz="2400" b="1" dirty="0"/>
          </a:p>
          <a:p>
            <a:r>
              <a:rPr lang="en-US" altLang="ko-KR" sz="2400" b="1" dirty="0"/>
              <a:t>h1 : </a:t>
            </a:r>
            <a:r>
              <a:rPr lang="en-US" altLang="ko-KR" sz="2400" b="1" dirty="0" err="1"/>
              <a:t>정규분포를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따르지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않는다</a:t>
            </a:r>
            <a:r>
              <a:rPr lang="en-US" altLang="ko-KR" sz="2400" b="1" dirty="0"/>
              <a:t>.</a:t>
            </a:r>
            <a:endParaRPr lang="ko-KR" altLang="ko-KR" sz="2400" b="1" dirty="0"/>
          </a:p>
          <a:p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3851920" y="3413189"/>
            <a:ext cx="27363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02267" y="4071080"/>
            <a:ext cx="720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P-value</a:t>
            </a:r>
            <a:r>
              <a:rPr lang="ko-KR" altLang="en-US" dirty="0"/>
              <a:t>가 </a:t>
            </a:r>
            <a:r>
              <a:rPr lang="en-US" altLang="ko-KR" dirty="0"/>
              <a:t>0.05</a:t>
            </a:r>
            <a:r>
              <a:rPr lang="ko-KR" altLang="en-US" dirty="0"/>
              <a:t>보다</a:t>
            </a:r>
            <a:r>
              <a:rPr lang="en-US" altLang="ko-KR" dirty="0"/>
              <a:t> </a:t>
            </a:r>
            <a:r>
              <a:rPr lang="ko-KR" altLang="en-US" dirty="0"/>
              <a:t>작으므로 </a:t>
            </a:r>
            <a:r>
              <a:rPr lang="ko-KR" altLang="en-US" dirty="0" err="1"/>
              <a:t>귀무가설</a:t>
            </a:r>
            <a:r>
              <a:rPr lang="ko-KR" altLang="en-US" dirty="0"/>
              <a:t> </a:t>
            </a:r>
            <a:r>
              <a:rPr lang="en-US" altLang="ko-KR" dirty="0"/>
              <a:t>h0</a:t>
            </a:r>
            <a:r>
              <a:rPr lang="ko-KR" altLang="en-US" dirty="0"/>
              <a:t>를 기각한다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따라서 </a:t>
            </a:r>
            <a:r>
              <a:rPr lang="en-US" altLang="ko-KR" dirty="0"/>
              <a:t>Uniformity</a:t>
            </a:r>
            <a:r>
              <a:rPr lang="ko-KR" altLang="en-US" dirty="0"/>
              <a:t>는 정규분포를 따른다고 볼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309" y="4869160"/>
            <a:ext cx="3459763" cy="5715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760308" y="5157192"/>
            <a:ext cx="1587555" cy="283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53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0687" b="10508"/>
          <a:stretch/>
        </p:blipFill>
        <p:spPr>
          <a:xfrm>
            <a:off x="1547664" y="1106845"/>
            <a:ext cx="6410325" cy="66597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3528" y="469121"/>
            <a:ext cx="4590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2-(a)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15318" y="530675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1) </a:t>
            </a:r>
            <a:r>
              <a:rPr lang="ko-KR" altLang="en-US" sz="2400" dirty="0" err="1"/>
              <a:t>로그변환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54" y="1799994"/>
            <a:ext cx="3563173" cy="36891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899966"/>
            <a:ext cx="4107077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90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770" t="4323" r="2952" b="2392"/>
          <a:stretch/>
        </p:blipFill>
        <p:spPr>
          <a:xfrm>
            <a:off x="1331640" y="1412776"/>
            <a:ext cx="6661663" cy="31683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3528" y="469121"/>
            <a:ext cx="4590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2-(a)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15318" y="530675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1) </a:t>
            </a:r>
            <a:r>
              <a:rPr lang="ko-KR" altLang="en-US" sz="2400" dirty="0" err="1"/>
              <a:t>로그변환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3759334" y="3140968"/>
            <a:ext cx="304491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77480" y="4226956"/>
            <a:ext cx="2736304" cy="354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040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469121"/>
            <a:ext cx="4590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2-(a)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5318" y="530675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2) </a:t>
            </a:r>
            <a:r>
              <a:rPr lang="ko-KR" altLang="en-US" sz="2400" dirty="0"/>
              <a:t>제곱근 변환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9104" b="8960"/>
          <a:stretch/>
        </p:blipFill>
        <p:spPr>
          <a:xfrm>
            <a:off x="1259632" y="1010648"/>
            <a:ext cx="6667500" cy="6469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657562"/>
            <a:ext cx="3841317" cy="40324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390" y="1657562"/>
            <a:ext cx="446449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87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268760"/>
            <a:ext cx="6801837" cy="324036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3528" y="469121"/>
            <a:ext cx="4590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2-(a)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15318" y="530675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2) </a:t>
            </a:r>
            <a:r>
              <a:rPr lang="ko-KR" altLang="en-US" sz="2400" dirty="0"/>
              <a:t>제곱근 변환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59632" y="4077072"/>
            <a:ext cx="304491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779912" y="3068960"/>
            <a:ext cx="304491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048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469121"/>
            <a:ext cx="4590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2-(b)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3896"/>
            <a:ext cx="8420100" cy="49673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15318" y="530675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1) I-Chart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4540BF-E427-7C6D-1661-9F52D286E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509807"/>
            <a:ext cx="2905530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38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3528" y="469121"/>
            <a:ext cx="5400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Problem 1</a:t>
            </a:r>
            <a:r>
              <a:rPr lang="ko-KR" altLang="en-US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–</a:t>
            </a:r>
            <a:r>
              <a:rPr lang="ko-KR" altLang="en-US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데이터 준비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FA085E-32DC-A41A-4137-EC2412FDA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246" y="1412776"/>
            <a:ext cx="5615508" cy="4252584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EE1813FE-EEA4-D19B-A92D-1110E65636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4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50">
        <p:fade/>
      </p:transition>
    </mc:Choice>
    <mc:Fallback xmlns="">
      <p:transition spd="med" advTm="11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905" y="2636912"/>
            <a:ext cx="3960439" cy="26860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247" y="992340"/>
            <a:ext cx="5139559" cy="489741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3528" y="469121"/>
            <a:ext cx="4590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2-(b)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15318" y="530675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1) I-Chart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85999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469121"/>
            <a:ext cx="4590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2-(b)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5318" y="530675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1) I-Chart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053894"/>
            <a:ext cx="8362950" cy="49849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07EFB5-D8AB-0864-F447-31767C95B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509807"/>
            <a:ext cx="2905530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35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/>
          <p:cNvPicPr/>
          <p:nvPr/>
        </p:nvPicPr>
        <p:blipFill rotWithShape="1">
          <a:blip r:embed="rId3"/>
          <a:srcRect l="7352" t="8572" r="15982" b="10000"/>
          <a:stretch/>
        </p:blipFill>
        <p:spPr bwMode="auto">
          <a:xfrm>
            <a:off x="30523" y="1115450"/>
            <a:ext cx="4968553" cy="44737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076" y="2708920"/>
            <a:ext cx="4144924" cy="191908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23528" y="469121"/>
            <a:ext cx="4590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2-(b)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15318" y="530675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1) I-Chart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2675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469121"/>
            <a:ext cx="4590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2-(b)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5318" y="530675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2) MR-Chart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" y="1115449"/>
            <a:ext cx="8391525" cy="5352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83D03B-88FF-2848-E803-3302E6A8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509807"/>
            <a:ext cx="2905530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14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10215"/>
          <a:stretch/>
        </p:blipFill>
        <p:spPr>
          <a:xfrm>
            <a:off x="5543600" y="2204864"/>
            <a:ext cx="3600400" cy="2647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4" y="980728"/>
            <a:ext cx="5400792" cy="48093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3528" y="469121"/>
            <a:ext cx="4590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2-(b)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5318" y="530675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2) MR-Chart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56669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469121"/>
            <a:ext cx="4590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2-(b)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9792" y="606991"/>
            <a:ext cx="4197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3) </a:t>
            </a:r>
            <a:r>
              <a:rPr lang="en-US" altLang="ko-KR" sz="2400" dirty="0" err="1"/>
              <a:t>uni</a:t>
            </a:r>
            <a:r>
              <a:rPr lang="en-US" altLang="ko-KR" sz="2400" dirty="0"/>
              <a:t>-log</a:t>
            </a:r>
            <a:r>
              <a:rPr lang="ko-KR" altLang="en-US" sz="2400" dirty="0"/>
              <a:t>에 대한 </a:t>
            </a:r>
            <a:r>
              <a:rPr lang="en-US" altLang="ko-KR" sz="2400" dirty="0"/>
              <a:t>I-Chart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1206525"/>
            <a:ext cx="8477250" cy="53180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D9109F-E918-14F0-2E78-D7D425DC6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5509807"/>
            <a:ext cx="2905530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36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3528" y="469121"/>
            <a:ext cx="4590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2-(b)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9792" y="606991"/>
            <a:ext cx="4197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3) </a:t>
            </a:r>
            <a:r>
              <a:rPr lang="en-US" altLang="ko-KR" sz="2400" dirty="0" err="1"/>
              <a:t>uni</a:t>
            </a:r>
            <a:r>
              <a:rPr lang="en-US" altLang="ko-KR" sz="2400" dirty="0"/>
              <a:t>-log</a:t>
            </a:r>
            <a:r>
              <a:rPr lang="ko-KR" altLang="en-US" sz="2400" dirty="0"/>
              <a:t>에 대한 </a:t>
            </a:r>
            <a:r>
              <a:rPr lang="en-US" altLang="ko-KR" sz="2400" dirty="0"/>
              <a:t>I-Chart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750" t="1745"/>
          <a:stretch/>
        </p:blipFill>
        <p:spPr>
          <a:xfrm>
            <a:off x="4860032" y="2132856"/>
            <a:ext cx="4187552" cy="2639169"/>
          </a:xfrm>
          <a:prstGeom prst="rect">
            <a:avLst/>
          </a:prstGeom>
        </p:spPr>
      </p:pic>
      <p:pic>
        <p:nvPicPr>
          <p:cNvPr id="5" name="Picture"/>
          <p:cNvPicPr/>
          <p:nvPr/>
        </p:nvPicPr>
        <p:blipFill rotWithShape="1">
          <a:blip r:embed="rId4"/>
          <a:srcRect l="7914" t="9083" r="17266" b="7134"/>
          <a:stretch/>
        </p:blipFill>
        <p:spPr bwMode="auto">
          <a:xfrm>
            <a:off x="179512" y="1484784"/>
            <a:ext cx="4680520" cy="417646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8045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3528" y="469121"/>
            <a:ext cx="4590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2-(b)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99792" y="606991"/>
            <a:ext cx="4197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4) </a:t>
            </a:r>
            <a:r>
              <a:rPr lang="en-US" altLang="ko-KR" sz="2400" dirty="0" err="1"/>
              <a:t>uni</a:t>
            </a:r>
            <a:r>
              <a:rPr lang="en-US" altLang="ko-KR" sz="2400" dirty="0"/>
              <a:t>-log</a:t>
            </a:r>
            <a:r>
              <a:rPr lang="ko-KR" altLang="en-US" sz="2400" dirty="0"/>
              <a:t>에 대한 </a:t>
            </a:r>
            <a:r>
              <a:rPr lang="en-US" altLang="ko-KR" sz="2400" dirty="0"/>
              <a:t>MR-Chart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3" y="1700808"/>
            <a:ext cx="4384851" cy="1314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3174"/>
          <a:stretch/>
        </p:blipFill>
        <p:spPr>
          <a:xfrm>
            <a:off x="4843162" y="3140968"/>
            <a:ext cx="4329712" cy="2520280"/>
          </a:xfrm>
          <a:prstGeom prst="rect">
            <a:avLst/>
          </a:prstGeom>
        </p:spPr>
      </p:pic>
      <p:pic>
        <p:nvPicPr>
          <p:cNvPr id="7" name="Picture"/>
          <p:cNvPicPr/>
          <p:nvPr/>
        </p:nvPicPr>
        <p:blipFill rotWithShape="1">
          <a:blip r:embed="rId5"/>
          <a:srcRect l="7794" t="9018" r="20504" b="9147"/>
          <a:stretch/>
        </p:blipFill>
        <p:spPr bwMode="auto">
          <a:xfrm>
            <a:off x="179512" y="1628800"/>
            <a:ext cx="4608511" cy="403244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1050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11760" y="2564904"/>
            <a:ext cx="61926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10885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3528" y="469121"/>
            <a:ext cx="5400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Problem 1</a:t>
            </a:r>
            <a:r>
              <a:rPr lang="ko-KR" altLang="en-US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–</a:t>
            </a:r>
            <a:r>
              <a:rPr lang="ko-KR" altLang="en-US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데이터 준비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A1D126-B83C-5A6B-9F99-0793A141D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132157"/>
            <a:ext cx="7297600" cy="43130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F18F6B-404E-E302-4899-73A77646D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8367" y="2492896"/>
            <a:ext cx="3477760" cy="2167153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4E11D959-7D5C-55D0-2091-0D02F139CC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6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402">
        <p:fade/>
      </p:transition>
    </mc:Choice>
    <mc:Fallback xmlns="">
      <p:transition spd="med" advTm="234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3528" y="469121"/>
            <a:ext cx="54726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Problem 1</a:t>
            </a:r>
            <a:r>
              <a:rPr lang="ko-KR" altLang="en-US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–</a:t>
            </a:r>
            <a:r>
              <a:rPr lang="ko-KR" altLang="en-US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데이터 준비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0527BE-E370-B199-BEF3-95CBF7D20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752" y="1260665"/>
            <a:ext cx="6550496" cy="4336670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BBB2022A-361E-E526-9B9B-FF2E8BB5DF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1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819">
        <p:fade/>
      </p:transition>
    </mc:Choice>
    <mc:Fallback xmlns="">
      <p:transition spd="med" advTm="118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3528" y="469121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Problem 1 –</a:t>
            </a:r>
            <a:r>
              <a:rPr lang="ko-KR" altLang="en-US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X bar / R chart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61B795-C833-6420-A280-F2D0F90A4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650" y="1079500"/>
            <a:ext cx="6870700" cy="4699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E3C1B7-6A89-C442-ECF3-9AB940930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3472248"/>
            <a:ext cx="1536682" cy="3887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0DE3B-13F1-F377-B7D7-DAC508F97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466" y="4991550"/>
            <a:ext cx="1419116" cy="388799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DE05E729-F122-3CAF-78EF-6772A3D286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2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093">
        <p:fade/>
      </p:transition>
    </mc:Choice>
    <mc:Fallback xmlns="">
      <p:transition spd="med" advTm="270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6E3C1B7-6A89-C442-ECF3-9AB940930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3472248"/>
            <a:ext cx="1536682" cy="3887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EA9310-F097-59F1-DBD2-DC348DE00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1" y="1962150"/>
            <a:ext cx="7929621" cy="34110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8ADEBF-5F22-0DAF-C8AB-13984752C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591" y="4046673"/>
            <a:ext cx="7025912" cy="2880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D85699-CD60-5924-FB7F-99F2A2318A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91" y="5027058"/>
            <a:ext cx="7226300" cy="2159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AFDF83-6A57-48C5-FAC4-79ED41583FEB}"/>
              </a:ext>
            </a:extLst>
          </p:cNvPr>
          <p:cNvSpPr/>
          <p:nvPr/>
        </p:nvSpPr>
        <p:spPr>
          <a:xfrm>
            <a:off x="323528" y="469121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Problem 1 –</a:t>
            </a:r>
            <a:r>
              <a:rPr lang="ko-KR" altLang="en-US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X bar / R chart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5C63222A-E3AC-5561-22AF-A0549DC8B8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6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218">
        <p:fade/>
      </p:transition>
    </mc:Choice>
    <mc:Fallback xmlns="">
      <p:transition spd="med" advTm="172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B6ECCCD-96B5-9D0B-04DE-6A4186E95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125168"/>
            <a:ext cx="7772400" cy="46076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A17832-5BD8-70C4-C436-FD5360CD9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704" y="2852936"/>
            <a:ext cx="936104" cy="3703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25B69B4-CC2D-B598-CA1C-07B3EAED6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1805" y="4910542"/>
            <a:ext cx="936104" cy="3824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8255E6-0D4C-9204-C1EA-C3FB7840CF7F}"/>
              </a:ext>
            </a:extLst>
          </p:cNvPr>
          <p:cNvSpPr/>
          <p:nvPr/>
        </p:nvSpPr>
        <p:spPr>
          <a:xfrm>
            <a:off x="323528" y="469121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Problem 1 –</a:t>
            </a:r>
            <a:r>
              <a:rPr lang="ko-KR" altLang="en-US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X bar / R chart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C5DD0AAC-231E-2BA0-D36B-AB2962CD92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1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608">
        <p:fade/>
      </p:transition>
    </mc:Choice>
    <mc:Fallback xmlns="">
      <p:transition spd="med" advTm="206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7A17832-5BD8-70C4-C436-FD5360CD9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2852936"/>
            <a:ext cx="936104" cy="37032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8255E6-0D4C-9204-C1EA-C3FB7840CF7F}"/>
              </a:ext>
            </a:extLst>
          </p:cNvPr>
          <p:cNvSpPr/>
          <p:nvPr/>
        </p:nvSpPr>
        <p:spPr>
          <a:xfrm>
            <a:off x="323528" y="469121"/>
            <a:ext cx="6120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Problem 1 –</a:t>
            </a:r>
            <a:r>
              <a:rPr lang="ko-KR" altLang="en-US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X bar / R chart</a:t>
            </a:r>
            <a:endParaRPr lang="en-US" altLang="ko-KR" sz="320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9CF493-70A4-56C6-C672-8656C0ED3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1844824"/>
            <a:ext cx="4777229" cy="33777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AFFED8-AE3C-B3B4-FB25-025C2F4B5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633" y="2636912"/>
            <a:ext cx="3886199" cy="2305372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E539313E-C966-C281-FFAC-DA140CD7BF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3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482">
        <p:fade/>
      </p:transition>
    </mc:Choice>
    <mc:Fallback xmlns="">
      <p:transition spd="med" advTm="294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1511</Words>
  <Application>Microsoft Office PowerPoint</Application>
  <PresentationFormat>화면 슬라이드 쇼(4:3)</PresentationFormat>
  <Paragraphs>234</Paragraphs>
  <Slides>38</Slides>
  <Notes>38</Notes>
  <HiddenSlides>0</HiddenSlides>
  <MMClips>19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Consolas-Italic</vt:lpstr>
      <vt:lpstr>MalgunGothic</vt:lpstr>
      <vt:lpstr>noto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Organization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Owner</dc:creator>
  <cp:lastModifiedBy>user</cp:lastModifiedBy>
  <cp:revision>87</cp:revision>
  <dcterms:created xsi:type="dcterms:W3CDTF">2010-08-05T09:38:01Z</dcterms:created>
  <dcterms:modified xsi:type="dcterms:W3CDTF">2022-10-09T20:46:43Z</dcterms:modified>
</cp:coreProperties>
</file>